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 id="5" name="AC" initials="AC" lastIdx="4" clrIdx="4">
    <p:extLst>
      <p:ext uri="{19B8F6BF-5375-455C-9EA6-DF929625EA0E}">
        <p15:presenceInfo xmlns:p15="http://schemas.microsoft.com/office/powerpoint/2012/main" userI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74" d="100"/>
          <a:sy n="174" d="100"/>
        </p:scale>
        <p:origin x="240" y="13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17/05/2024</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17/05/2024</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6DB304F3-9313-B1CD-E13B-9EAE4BB6DC0F}"/>
              </a:ext>
            </a:extLst>
          </p:cNvPr>
          <p:cNvPicPr>
            <a:picLocks noChangeAspect="1"/>
          </p:cNvPicPr>
          <p:nvPr/>
        </p:nvPicPr>
        <p:blipFill>
          <a:blip r:embed="rId2"/>
          <a:stretch>
            <a:fillRect/>
          </a:stretch>
        </p:blipFill>
        <p:spPr>
          <a:xfrm>
            <a:off x="-1" y="2286"/>
            <a:ext cx="9148069" cy="5141214"/>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2024-2025</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227934"/>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smtClean="0">
                <a:effectLst/>
                <a:latin typeface="Arial" panose="020B0604020202020204" pitchFamily="34" charset="0"/>
                <a:ea typeface="Calibri" panose="020F0502020204030204" pitchFamily="34" charset="0"/>
                <a:cs typeface="Times New Roman" panose="02020603050405020304" pitchFamily="18" charset="0"/>
              </a:rPr>
              <a:t>DGESCO)</a:t>
            </a:r>
            <a:endParaRPr lang="fr-FR" sz="1100" b="1" dirty="0">
              <a:effectLst/>
              <a:latin typeface="Arial" panose="020B0604020202020204" pitchFamily="34" charset="0"/>
              <a:ea typeface="Calibri" panose="020F0502020204030204" pitchFamily="34" charset="0"/>
              <a:cs typeface="Times New Roman" panose="02020603050405020304" pitchFamily="18" charset="0"/>
            </a:endParaRP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2024</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a:t>
            </a:r>
            <a:r>
              <a:rPr lang="fr-FR" sz="1000" b="0" i="1" dirty="0" smtClean="0"/>
              <a:t>recommandations.</a:t>
            </a:r>
          </a:p>
          <a:p>
            <a:endParaRPr lang="fr-FR" sz="1000" b="0" i="1" dirty="0"/>
          </a:p>
          <a:p>
            <a:r>
              <a:rPr lang="fr-FR" sz="1000" b="0" i="1" dirty="0" smtClean="0"/>
              <a:t>L’inscription </a:t>
            </a:r>
            <a:r>
              <a:rPr lang="fr-FR" sz="1000" b="0" i="1" dirty="0"/>
              <a:t>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professeurs et l’équipe éducative </a:t>
            </a:r>
            <a:r>
              <a:rPr lang="fr-FR" sz="1600" b="0" dirty="0"/>
              <a:t>du </a:t>
            </a:r>
            <a:r>
              <a:rPr lang="fr-FR" sz="1600" b="0" dirty="0" smtClean="0"/>
              <a:t>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r>
              <a:rPr lang="fr-FR" sz="1600" b="0" dirty="0" smtClean="0"/>
              <a:t>.</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tuteurs en entreprise </a:t>
            </a:r>
            <a:r>
              <a:rPr lang="fr-FR" sz="1600" b="0" dirty="0"/>
              <a:t>pendant vos </a:t>
            </a:r>
            <a:r>
              <a:rPr lang="fr-FR" sz="1600" b="0" dirty="0" smtClean="0"/>
              <a:t>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Les équipes de France Travail et de la mission locale</a:t>
            </a:r>
          </a:p>
          <a:p>
            <a:r>
              <a:rPr lang="fr-FR" sz="1600" b="0" dirty="0"/>
              <a:t>Lors de votre dernière année, ils animent des ateliers </a:t>
            </a:r>
            <a:r>
              <a:rPr lang="fr-FR" sz="1600" b="0" dirty="0" err="1"/>
              <a:t>AvenirPro</a:t>
            </a:r>
            <a:r>
              <a:rPr lang="fr-FR" sz="1600" b="0" dirty="0"/>
              <a:t> pour vous guider dans vos recherches d’opportunités d’emploi, la valorisation de vos </a:t>
            </a:r>
            <a:r>
              <a:rPr lang="fr-FR" sz="1600" b="0" dirty="0" smtClean="0"/>
              <a:t>compétences</a:t>
            </a:r>
            <a:br>
              <a:rPr lang="fr-FR" sz="1600" b="0" dirty="0" smtClean="0"/>
            </a:br>
            <a:r>
              <a:rPr lang="fr-FR" sz="1600" b="0" dirty="0" smtClean="0"/>
              <a:t>et </a:t>
            </a:r>
            <a:r>
              <a:rPr lang="fr-FR" sz="1600" b="0" dirty="0"/>
              <a:t>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a:t>
            </a:r>
            <a:r>
              <a:rPr lang="fr-FR" sz="1800" b="0" dirty="0" smtClean="0"/>
              <a:t>professionnel</a:t>
            </a:r>
            <a:endParaRPr lang="fr-FR" sz="1800" b="0" dirty="0"/>
          </a:p>
          <a:p>
            <a:r>
              <a:rPr lang="fr-FR" sz="1800" b="0" dirty="0" smtClean="0"/>
              <a:t>- un </a:t>
            </a:r>
            <a:r>
              <a:rPr lang="fr-FR" sz="1800" b="0" dirty="0"/>
              <a:t>certificat de spécialisation d’un </a:t>
            </a:r>
            <a:r>
              <a:rPr lang="fr-FR" sz="1800" b="0" dirty="0" smtClean="0"/>
              <a:t>an</a:t>
            </a:r>
          </a:p>
          <a:p>
            <a:r>
              <a:rPr lang="fr-FR" sz="1800" b="0" dirty="0" smtClean="0"/>
              <a:t>- </a:t>
            </a:r>
            <a:r>
              <a:rPr lang="fr-FR" sz="1800" b="0" dirty="0"/>
              <a:t>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a:t>
            </a:r>
            <a:r>
              <a:rPr lang="fr-FR" sz="1800" dirty="0" smtClean="0"/>
              <a:t>pro</a:t>
            </a:r>
            <a:r>
              <a:rPr lang="fr-FR" sz="1800" dirty="0"/>
              <a:t>fessionnel</a:t>
            </a:r>
            <a:r>
              <a:rPr lang="fr-FR" sz="1800" dirty="0" smtClean="0"/>
              <a:t>,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168834"/>
            <a:ext cx="5990035" cy="3293622"/>
            <a:chOff x="2555775" y="1300118"/>
            <a:chExt cx="5990035" cy="3293622"/>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10106" y="1300118"/>
              <a:ext cx="1605246" cy="1015663"/>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3 ans </a:t>
              </a:r>
              <a:r>
                <a:rPr lang="fr-FR" sz="1000" i="1" dirty="0">
                  <a:effectLst/>
                  <a:latin typeface="Arial" panose="020B0604020202020204" pitchFamily="34" charset="0"/>
                  <a:ea typeface="Calibri" panose="020F0502020204030204" pitchFamily="34" charset="0"/>
                  <a:cs typeface="Times New Roman" panose="02020603050405020304" pitchFamily="18" charset="0"/>
                </a:rPr>
                <a:t>selon votre rythme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d’apprentissage, sur proposition de l’équipe pédagogique</a:t>
              </a:r>
              <a:r>
                <a:rPr lang="fr-FR" sz="1000" i="1" dirty="0" smtClean="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944086"/>
            <a:ext cx="8559111"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a:t>
            </a:r>
            <a:r>
              <a:rPr lang="fr-FR" sz="1800" b="0" dirty="0" smtClean="0">
                <a:effectLst/>
                <a:latin typeface="Arial" panose="020B0604020202020204" pitchFamily="34" charset="0"/>
                <a:ea typeface="Calibri" panose="020F0502020204030204" pitchFamily="34" charset="0"/>
                <a:cs typeface="Times New Roman" panose="02020603050405020304" pitchFamily="18" charset="0"/>
              </a:rPr>
              <a:t>professionnelle est </a:t>
            </a:r>
            <a:r>
              <a:rPr lang="fr-FR" sz="1800" b="0" dirty="0">
                <a:effectLst/>
                <a:latin typeface="Arial" panose="020B0604020202020204" pitchFamily="34" charset="0"/>
                <a:ea typeface="Calibri" panose="020F0502020204030204" pitchFamily="34" charset="0"/>
                <a:cs typeface="Times New Roman" panose="02020603050405020304" pitchFamily="18" charset="0"/>
              </a:rPr>
              <a:t>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a:t>
            </a:r>
            <a:r>
              <a:rPr lang="fr-FR" sz="1600" b="0" dirty="0" smtClean="0"/>
              <a:t>votre formation ou une partie de votre formation</a:t>
            </a:r>
            <a:r>
              <a:rPr lang="fr-FR" sz="1600" b="0" dirty="0"/>
              <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312371"/>
            <a:chOff x="2771800" y="1275606"/>
            <a:chExt cx="5702002" cy="3312371"/>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6"/>
              <a:ext cx="2185681" cy="1045141"/>
              <a:chOff x="1228056" y="3853796"/>
              <a:chExt cx="2983904" cy="694147"/>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69414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a:t>
                </a:r>
                <a:r>
                  <a:rPr lang="fr-FR" sz="1200" b="1" i="1" dirty="0" smtClean="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métiers ou d’une spécialité</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t>
            </a:r>
            <a:r>
              <a:rPr lang="fr-FR" sz="1800" b="0" dirty="0" smtClean="0"/>
              <a:t>entre </a:t>
            </a:r>
            <a:r>
              <a:rPr lang="fr-FR" sz="1800" b="0" dirty="0"/>
              <a:t>vos professeurs de français </a:t>
            </a:r>
            <a:r>
              <a:rPr lang="fr-FR" sz="1800" b="0" dirty="0" smtClean="0"/>
              <a:t>ou </a:t>
            </a:r>
            <a:r>
              <a:rPr lang="fr-FR" sz="1800" b="0" dirty="0"/>
              <a:t>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a:t>
            </a:r>
            <a:r>
              <a:rPr lang="fr-FR" sz="1800" b="0" dirty="0" smtClean="0"/>
              <a:t>la</a:t>
            </a:r>
            <a:br>
              <a:rPr lang="fr-FR" sz="1800" b="0" dirty="0" smtClean="0"/>
            </a:br>
            <a:r>
              <a:rPr lang="fr-FR" sz="1800" b="0" dirty="0" smtClean="0"/>
              <a:t>1</a:t>
            </a:r>
            <a:r>
              <a:rPr lang="fr-FR" sz="1800" b="0" baseline="30000" dirty="0" smtClean="0"/>
              <a:t>re</a:t>
            </a:r>
            <a:r>
              <a:rPr lang="fr-FR" sz="1800" b="0" dirty="0" smtClean="0"/>
              <a:t> </a:t>
            </a:r>
            <a:r>
              <a:rPr lang="fr-FR" sz="1800" b="0" dirty="0"/>
              <a:t>année au lycée professionnel. Ils permettent </a:t>
            </a:r>
            <a:r>
              <a:rPr lang="fr-FR" sz="1800" b="0" dirty="0" smtClean="0"/>
              <a:t>d’acquérir des </a:t>
            </a:r>
            <a:r>
              <a:rPr lang="fr-FR" sz="1800" b="0" dirty="0"/>
              <a:t>compétences et savoirs en entreprise et sont des occasions privilégiées de préciser votre projet professionnel</a:t>
            </a:r>
            <a:r>
              <a:rPr lang="fr-FR" sz="1800" b="0" dirty="0" smtClean="0"/>
              <a:t>.</a:t>
            </a:r>
          </a:p>
          <a:p>
            <a:endParaRPr lang="fr-FR" sz="1800" b="0" dirty="0" smtClean="0"/>
          </a:p>
          <a:p>
            <a:r>
              <a:rPr lang="fr-FR" sz="1800" b="0" dirty="0" smtClean="0"/>
              <a:t>Sur le cycle de formation : </a:t>
            </a:r>
            <a:endParaRPr lang="fr-FR" sz="1800" b="0" dirty="0"/>
          </a:p>
          <a:p>
            <a:r>
              <a:rPr lang="fr-FR" sz="1800" b="0" dirty="0">
                <a:solidFill>
                  <a:srgbClr val="49B170"/>
                </a:solidFill>
              </a:rPr>
              <a:t>•</a:t>
            </a:r>
            <a:r>
              <a:rPr lang="fr-FR" sz="1800" b="0" dirty="0"/>
              <a:t> </a:t>
            </a:r>
            <a:r>
              <a:rPr lang="fr-FR" sz="1800" dirty="0"/>
              <a:t>12 à 14 semaines en </a:t>
            </a:r>
            <a:r>
              <a:rPr lang="fr-FR" sz="1800" dirty="0" smtClean="0"/>
              <a:t>CAP </a:t>
            </a:r>
            <a:endParaRPr lang="fr-FR" sz="1800" dirty="0"/>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r>
              <a:rPr lang="fr-FR" sz="1800" b="0" dirty="0" smtClean="0"/>
              <a:t>.</a:t>
            </a:r>
          </a:p>
          <a:p>
            <a:endParaRPr lang="fr-FR" sz="1800" b="0" dirty="0"/>
          </a:p>
          <a:p>
            <a:r>
              <a:rPr lang="fr-FR" sz="1800" b="0" dirty="0" smtClean="0">
                <a:solidFill>
                  <a:srgbClr val="49B170"/>
                </a:solidFill>
              </a:rPr>
              <a:t>•</a:t>
            </a:r>
            <a:r>
              <a:rPr lang="fr-FR" sz="1800" b="0" dirty="0" smtClean="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a:t>
            </a:r>
            <a:r>
              <a:rPr lang="fr-FR" sz="1800" dirty="0" smtClean="0"/>
              <a:t>professionnel</a:t>
            </a:r>
            <a:endParaRPr lang="fr-FR" sz="1800" dirty="0"/>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a:t>
            </a:r>
            <a:r>
              <a:rPr lang="fr-FR" sz="1800" dirty="0" smtClean="0">
                <a:solidFill>
                  <a:srgbClr val="49B170"/>
                </a:solidFill>
              </a:rPr>
              <a:t>chef-d’œuvre </a:t>
            </a:r>
            <a:r>
              <a:rPr lang="fr-FR" sz="1800" b="0" dirty="0"/>
              <a:t>font également partie de votre emploi du </a:t>
            </a:r>
            <a:r>
              <a:rPr lang="fr-FR" sz="1800" b="0" dirty="0" smtClean="0"/>
              <a:t>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a:t>
            </a:r>
            <a:r>
              <a:rPr lang="fr-FR" sz="1800" b="0" dirty="0" smtClean="0"/>
              <a:t>professionnel</a:t>
            </a:r>
            <a:endParaRPr lang="fr-FR" sz="1800" b="0" dirty="0"/>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a:t>
            </a:r>
            <a:r>
              <a:rPr lang="fr-FR" sz="1800" dirty="0" smtClean="0">
                <a:solidFill>
                  <a:srgbClr val="49B170"/>
                </a:solidFill>
              </a:rPr>
              <a:t>optionnelles</a:t>
            </a:r>
            <a:r>
              <a:rPr lang="fr-FR" sz="1800" b="0" dirty="0" smtClean="0"/>
              <a:t> </a:t>
            </a:r>
            <a:r>
              <a:rPr lang="fr-FR" sz="1800" b="0" dirty="0"/>
              <a:t>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2c7ddd52-0a06-43b1-a35c-dcb15ea2e3f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MINISTÈRIEL</Template>
  <TotalTime>19500</TotalTime>
  <Words>556</Words>
  <Application>Microsoft Office PowerPoint</Application>
  <PresentationFormat>Affichage à l'écran (16:9)</PresentationFormat>
  <Paragraphs>131</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professionnelle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Jean-Charles RIBIER</cp:lastModifiedBy>
  <cp:revision>906</cp:revision>
  <cp:lastPrinted>2024-02-05T08:58:46Z</cp:lastPrinted>
  <dcterms:created xsi:type="dcterms:W3CDTF">2020-03-05T15:21:24Z</dcterms:created>
  <dcterms:modified xsi:type="dcterms:W3CDTF">2024-05-17T06:04:01Z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